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3" r:id="rId19"/>
    <p:sldId id="279" r:id="rId20"/>
    <p:sldId id="280" r:id="rId21"/>
    <p:sldId id="274" r:id="rId22"/>
    <p:sldId id="276" r:id="rId23"/>
    <p:sldId id="277" r:id="rId24"/>
    <p:sldId id="278" r:id="rId25"/>
    <p:sldId id="281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91" d="100"/>
          <a:sy n="91" d="100"/>
        </p:scale>
        <p:origin x="-1210" y="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2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7B9642A-1AC3-452F-B8B8-C68E3D3A4F9B}" type="datetimeFigureOut">
              <a:rPr lang="it-IT" smtClean="0"/>
              <a:t>11/12/2019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3881B6-4A57-4B2A-93BE-C41031ABB9A5}" type="slidenum">
              <a:rPr lang="it-IT" smtClean="0"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time_continue=12&amp;v=tFVMDOWkZTI&amp;feature=emb_log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Oq6BYzqna8&amp;feature=emb_log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gettoscuolemuumuu.it/materiale-didattico-2017/infanzia/schede-alunni/1933_Bianco%20e%20nero_scheda%202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nglishkids.britishcouncil.org/songs/chocolate-cake" TargetMode="External"/><Relationship Id="rId2" Type="http://schemas.openxmlformats.org/officeDocument/2006/relationships/hyperlink" Target="https://learnenglishkids.britishcouncil.org/sites/kids/files/attachment/songs-chocolate-cake-lyrics-2017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hyperlink" Target="https://learnenglishkids.britishcouncil.org/sites/kids/files/attachment/songs-chocolate-cake-worksheet-201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71600" y="2819400"/>
            <a:ext cx="6800800" cy="3129880"/>
          </a:xfrm>
        </p:spPr>
        <p:txBody>
          <a:bodyPr>
            <a:normAutofit fontScale="40000" lnSpcReduction="20000"/>
          </a:bodyPr>
          <a:lstStyle/>
          <a:p>
            <a:endParaRPr lang="it-IT" dirty="0" smtClean="0"/>
          </a:p>
          <a:p>
            <a:r>
              <a:rPr lang="it-IT" sz="67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SAPERE I SAPORI</a:t>
            </a:r>
          </a:p>
          <a:p>
            <a:r>
              <a:rPr lang="it-IT" sz="67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PON 60 – Cava FuoriClasse</a:t>
            </a:r>
          </a:p>
          <a:p>
            <a:r>
              <a:rPr lang="it-IT" sz="5200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I.C. BALZICO – SCUOLA PRIMARIA SAN MARTINO </a:t>
            </a:r>
          </a:p>
          <a:p>
            <a:endParaRPr lang="it-IT" sz="5200" dirty="0">
              <a:latin typeface="Comic Sans MS" panose="030F0702030302020204" pitchFamily="66" charset="0"/>
            </a:endParaRPr>
          </a:p>
          <a:p>
            <a:pPr algn="l"/>
            <a:r>
              <a:rPr lang="it-IT" sz="4000" dirty="0" smtClean="0">
                <a:latin typeface="Comic Sans MS" panose="030F0702030302020204" pitchFamily="66" charset="0"/>
              </a:rPr>
              <a:t>DOCENTE ESPERTO: UGO SENATORE</a:t>
            </a:r>
          </a:p>
          <a:p>
            <a:pPr algn="l"/>
            <a:endParaRPr lang="it-IT" sz="4000" dirty="0" smtClean="0">
              <a:latin typeface="Comic Sans MS" panose="030F0702030302020204" pitchFamily="66" charset="0"/>
            </a:endParaRPr>
          </a:p>
          <a:p>
            <a:pPr algn="l"/>
            <a:r>
              <a:rPr lang="it-IT" sz="4000" dirty="0" smtClean="0">
                <a:latin typeface="Comic Sans MS" panose="030F0702030302020204" pitchFamily="66" charset="0"/>
              </a:rPr>
              <a:t>DOCENTE TUTOR: GABRIELLA BISOGNO </a:t>
            </a:r>
            <a:endParaRPr lang="it-IT" sz="4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390"/>
            <a:ext cx="3384376" cy="226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88164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21088"/>
            <a:ext cx="1817447" cy="230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670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FINALITA’ DEL PERCORSO DIDATTICO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Il modulo ha previsto la ricerca e la conoscenza dei prodotti agroalimentari, sottolineando l’importanza del ruolo del territorio, la qualità e la genuinità del cibo derivanti da una tradizione consolidata nelle attività di coltivazione e di allevamento locali.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2160240" cy="162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10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FINALITA’ DEL PERCORSO DIDATTICO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Si è inteso, altresì, promuovere la realizzazione e la diffusione di un </a:t>
            </a:r>
            <a:r>
              <a:rPr lang="it-IT" b="1" dirty="0" smtClean="0"/>
              <a:t>processo di recupero di corrette abitudini alimentari</a:t>
            </a:r>
            <a:r>
              <a:rPr lang="it-IT" dirty="0" smtClean="0"/>
              <a:t> per contribuire allo sviluppo di uno stile alimentare salutare, legato alle tradizioni culturali e culinarie del territorio, attraverso la riappropriazione del patrimonio alimentare locale.</a:t>
            </a:r>
            <a:endParaRPr lang="it-IT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7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OBIETTIVI DEL MODULO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sz="2800" dirty="0"/>
              <a:t>P</a:t>
            </a:r>
            <a:r>
              <a:rPr lang="it-IT" sz="2800" dirty="0" smtClean="0"/>
              <a:t>romuovere la conoscenza e la valorizzazione del patrimonio culturale attraverso l’attivazione di laboratori didattici.</a:t>
            </a:r>
          </a:p>
          <a:p>
            <a:r>
              <a:rPr lang="it-IT" sz="2800" dirty="0" smtClean="0"/>
              <a:t>Costruire  competenze sulla ricerca dei materiali documentali sia analogici che digitali</a:t>
            </a:r>
          </a:p>
          <a:p>
            <a:r>
              <a:rPr lang="it-IT" sz="2800" dirty="0"/>
              <a:t>V</a:t>
            </a:r>
            <a:r>
              <a:rPr lang="it-IT" sz="2800" dirty="0" smtClean="0"/>
              <a:t>alorizzare i prodotti agroalimentari locali, rispettando la stagionalità degli stessi;</a:t>
            </a:r>
          </a:p>
          <a:p>
            <a:r>
              <a:rPr lang="it-IT" sz="2800" dirty="0" smtClean="0"/>
              <a:t> Riscoprire le tradizioni gastronomiche cavesi.</a:t>
            </a:r>
          </a:p>
          <a:p>
            <a:endParaRPr lang="it-IT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29200"/>
            <a:ext cx="2232248" cy="148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78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ATTIVITA’ LABORATORIALI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Percorsi educativo-didattici; </a:t>
            </a:r>
          </a:p>
          <a:p>
            <a:r>
              <a:rPr lang="it-IT" dirty="0" smtClean="0"/>
              <a:t>Giochi didattici;</a:t>
            </a:r>
          </a:p>
          <a:p>
            <a:r>
              <a:rPr lang="it-IT" dirty="0" smtClean="0"/>
              <a:t>Schede di educazione alimentare;</a:t>
            </a:r>
          </a:p>
          <a:p>
            <a:r>
              <a:rPr lang="it-IT" dirty="0" smtClean="0"/>
              <a:t>Laboratori musicali;</a:t>
            </a:r>
          </a:p>
          <a:p>
            <a:r>
              <a:rPr lang="it-IT" dirty="0" smtClean="0"/>
              <a:t>laboratori del gusto;</a:t>
            </a:r>
          </a:p>
          <a:p>
            <a:r>
              <a:rPr lang="it-IT" dirty="0" smtClean="0"/>
              <a:t>raccolta di ricette tradizionali e ricerca di prodotti tipici del territorio oggi e al tempo dei nonni ( pasta e patate in tortiera, zeppole cotte con i «diavolilli», melanzane con il cioccolato (</a:t>
            </a:r>
            <a:r>
              <a:rPr lang="it-IT" dirty="0" err="1" smtClean="0"/>
              <a:t>mulignan</a:t>
            </a:r>
            <a:r>
              <a:rPr lang="it-IT" dirty="0" smtClean="0"/>
              <a:t> ca’ </a:t>
            </a:r>
            <a:r>
              <a:rPr lang="it-IT" dirty="0" err="1" smtClean="0"/>
              <a:t>ciucculat</a:t>
            </a:r>
            <a:r>
              <a:rPr lang="it-IT" dirty="0" smtClean="0"/>
              <a:t>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366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NOSTRI ALUNNI 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rmAutofit fontScale="40000" lnSpcReduction="20000"/>
          </a:bodyPr>
          <a:lstStyle/>
          <a:p>
            <a:r>
              <a:rPr lang="it-IT" sz="3500" dirty="0" smtClean="0"/>
              <a:t>AVAGLIANO</a:t>
            </a:r>
            <a:r>
              <a:rPr lang="it-IT" sz="3500" dirty="0"/>
              <a:t>	FRANCESCO PIO</a:t>
            </a:r>
          </a:p>
          <a:p>
            <a:r>
              <a:rPr lang="it-IT" sz="3500" dirty="0"/>
              <a:t>AVALLONE	SILVIA</a:t>
            </a:r>
          </a:p>
          <a:p>
            <a:r>
              <a:rPr lang="it-IT" sz="3500" dirty="0"/>
              <a:t>BISOGNO	DANIELE</a:t>
            </a:r>
          </a:p>
          <a:p>
            <a:r>
              <a:rPr lang="it-IT" sz="3500" dirty="0"/>
              <a:t>BISOGNO	LEONARDO</a:t>
            </a:r>
          </a:p>
          <a:p>
            <a:r>
              <a:rPr lang="it-IT" sz="3500" dirty="0"/>
              <a:t>DELLA MONICA	FABIO</a:t>
            </a:r>
          </a:p>
          <a:p>
            <a:r>
              <a:rPr lang="it-IT" sz="3500" dirty="0"/>
              <a:t>DI MAURO	ALESSANDRO</a:t>
            </a:r>
          </a:p>
          <a:p>
            <a:r>
              <a:rPr lang="it-IT" sz="3500" dirty="0"/>
              <a:t>MARANO	GIANFRANCO</a:t>
            </a:r>
          </a:p>
          <a:p>
            <a:r>
              <a:rPr lang="it-IT" sz="3500" dirty="0"/>
              <a:t>MASULLO	NATHAN</a:t>
            </a:r>
          </a:p>
          <a:p>
            <a:r>
              <a:rPr lang="it-IT" sz="3500" dirty="0"/>
              <a:t>MINERBI	ANNARITA</a:t>
            </a:r>
          </a:p>
          <a:p>
            <a:r>
              <a:rPr lang="it-IT" sz="3500" dirty="0"/>
              <a:t>MONETTA	ANGELICA</a:t>
            </a:r>
          </a:p>
          <a:p>
            <a:r>
              <a:rPr lang="it-IT" sz="3500" dirty="0"/>
              <a:t>MOSCA	</a:t>
            </a:r>
            <a:r>
              <a:rPr lang="it-IT" sz="3500" dirty="0" smtClean="0"/>
              <a:t>	BENEDETTA</a:t>
            </a:r>
            <a:endParaRPr lang="it-IT" sz="3500" dirty="0"/>
          </a:p>
          <a:p>
            <a:r>
              <a:rPr lang="it-IT" sz="3500" dirty="0"/>
              <a:t>PISAPIA	CLAUDIO</a:t>
            </a:r>
          </a:p>
          <a:p>
            <a:r>
              <a:rPr lang="it-IT" sz="3500" dirty="0" smtClean="0"/>
              <a:t>RUSSO	</a:t>
            </a:r>
            <a:r>
              <a:rPr lang="it-IT" sz="3500" dirty="0"/>
              <a:t>	RICCARDO</a:t>
            </a:r>
          </a:p>
          <a:p>
            <a:r>
              <a:rPr lang="it-IT" sz="3500" dirty="0"/>
              <a:t>SANTORIELLO	AURORA</a:t>
            </a:r>
          </a:p>
          <a:p>
            <a:r>
              <a:rPr lang="it-IT" sz="3500" dirty="0"/>
              <a:t>SENATORE	GIORGIA</a:t>
            </a:r>
          </a:p>
          <a:p>
            <a:r>
              <a:rPr lang="it-IT" sz="3500" dirty="0"/>
              <a:t>SENATORE	GIORGIA</a:t>
            </a:r>
          </a:p>
          <a:p>
            <a:r>
              <a:rPr lang="it-IT" sz="3500" dirty="0"/>
              <a:t>SENATORE	NICOLA</a:t>
            </a:r>
          </a:p>
          <a:p>
            <a:r>
              <a:rPr lang="it-IT" sz="3500" dirty="0"/>
              <a:t>SIANI	</a:t>
            </a:r>
            <a:r>
              <a:rPr lang="it-IT" sz="3500" dirty="0" smtClean="0"/>
              <a:t>	LUCIANA</a:t>
            </a:r>
            <a:endParaRPr lang="it-IT" sz="3500" dirty="0"/>
          </a:p>
          <a:p>
            <a:r>
              <a:rPr lang="it-IT" sz="3500" dirty="0"/>
              <a:t>SORRENTINO	ELIA</a:t>
            </a:r>
          </a:p>
          <a:p>
            <a:r>
              <a:rPr lang="it-IT" sz="3500" dirty="0"/>
              <a:t>SORRENTINO	MARTINA</a:t>
            </a:r>
          </a:p>
          <a:p>
            <a:r>
              <a:rPr lang="it-IT" sz="3500" dirty="0" smtClean="0"/>
              <a:t>ZULLO	</a:t>
            </a:r>
            <a:r>
              <a:rPr lang="it-IT" sz="3500" dirty="0"/>
              <a:t>	SABRINA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813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>
                <a:latin typeface="Comic Sans MS" panose="030F0702030302020204" pitchFamily="66" charset="0"/>
              </a:rPr>
              <a:t>DESCRIZIONE DEL MODULO </a:t>
            </a:r>
            <a:endParaRPr lang="it-IT" sz="3600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Nel nostro viaggio alla scoperta dei sapori da “sapere” ci si è avvalsi del materiale didattico contenuto all’interno del progetto «Con Muu </a:t>
            </a:r>
            <a:r>
              <a:rPr lang="it-IT" dirty="0" err="1" smtClean="0"/>
              <a:t>Muu</a:t>
            </a:r>
            <a:r>
              <a:rPr lang="it-IT" dirty="0" smtClean="0"/>
              <a:t> a scuola di alimentazione»: un corretto approccio all’alimentazione è condizione indispensabile per uno stato di benessere </a:t>
            </a:r>
            <a:r>
              <a:rPr lang="it-IT" dirty="0" err="1" smtClean="0"/>
              <a:t>psico</a:t>
            </a:r>
            <a:r>
              <a:rPr lang="it-IT" dirty="0" smtClean="0"/>
              <a:t>–fisico e di salute.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3455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SENSI E L’ALIMENTAZIONE </a:t>
            </a:r>
            <a:endParaRPr lang="it-IT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3000" y="1600200"/>
            <a:ext cx="7749480" cy="4525963"/>
          </a:xfrm>
        </p:spPr>
        <p:txBody>
          <a:bodyPr/>
          <a:lstStyle/>
          <a:p>
            <a:endParaRPr lang="it-IT" sz="1400" dirty="0" smtClean="0">
              <a:hlinkClick r:id="rId2"/>
            </a:endParaRPr>
          </a:p>
          <a:p>
            <a:pPr marL="0" indent="0" algn="ctr">
              <a:buNone/>
            </a:pPr>
            <a:r>
              <a:rPr lang="it-IT" sz="4400" dirty="0" smtClean="0">
                <a:solidFill>
                  <a:srgbClr val="00B050"/>
                </a:solidFill>
                <a:latin typeface="Comic Sans MS" panose="030F0702030302020204" pitchFamily="66" charset="0"/>
                <a:hlinkClick r:id="rId2"/>
              </a:rPr>
              <a:t>5 SENSI – 5 TESORI </a:t>
            </a:r>
          </a:p>
          <a:p>
            <a:endParaRPr lang="it-IT" sz="1400" dirty="0">
              <a:hlinkClick r:id="rId2"/>
            </a:endParaRPr>
          </a:p>
          <a:p>
            <a:r>
              <a:rPr lang="it-IT" sz="1400" b="1" dirty="0" smtClean="0">
                <a:hlinkClick r:id="rId2"/>
              </a:rPr>
              <a:t>VISTA </a:t>
            </a:r>
          </a:p>
          <a:p>
            <a:r>
              <a:rPr lang="it-IT" sz="1400" b="1" dirty="0" smtClean="0">
                <a:hlinkClick r:id="rId2"/>
              </a:rPr>
              <a:t>GUSTO </a:t>
            </a:r>
          </a:p>
          <a:p>
            <a:r>
              <a:rPr lang="it-IT" sz="1400" b="1" dirty="0" smtClean="0">
                <a:hlinkClick r:id="rId2"/>
              </a:rPr>
              <a:t>UDITO</a:t>
            </a:r>
          </a:p>
          <a:p>
            <a:r>
              <a:rPr lang="it-IT" sz="1400" b="1" dirty="0" smtClean="0">
                <a:hlinkClick r:id="rId2"/>
              </a:rPr>
              <a:t>OLFATTO</a:t>
            </a:r>
          </a:p>
          <a:p>
            <a:r>
              <a:rPr lang="it-IT" sz="1400" b="1" dirty="0" smtClean="0">
                <a:hlinkClick r:id="rId2"/>
              </a:rPr>
              <a:t>TATTO </a:t>
            </a:r>
          </a:p>
          <a:p>
            <a:endParaRPr lang="it-IT" sz="1400" dirty="0" smtClean="0">
              <a:hlinkClick r:id="rId2"/>
            </a:endParaRPr>
          </a:p>
          <a:p>
            <a:pPr marL="0" indent="0">
              <a:buNone/>
            </a:pPr>
            <a:r>
              <a:rPr lang="it-IT" sz="1400" dirty="0" smtClean="0">
                <a:hlinkClick r:id="rId2"/>
              </a:rPr>
              <a:t>https://www.youtube.com/watch?time_continue=12&amp;v=tFVMDOWkZTI&amp;feature=emb_logo</a:t>
            </a:r>
          </a:p>
          <a:p>
            <a:pPr marL="0" indent="0">
              <a:buNone/>
            </a:pPr>
            <a:endParaRPr lang="it-IT" sz="1400" dirty="0">
              <a:hlinkClick r:id="rId2"/>
            </a:endParaRPr>
          </a:p>
          <a:p>
            <a:pPr marL="0" indent="0">
              <a:buNone/>
            </a:pPr>
            <a:endParaRPr lang="it-IT" sz="1400" dirty="0" smtClean="0">
              <a:hlinkClick r:id="rId2"/>
            </a:endParaRPr>
          </a:p>
          <a:p>
            <a:pPr marL="0" indent="0">
              <a:buNone/>
            </a:pPr>
            <a:endParaRPr lang="it-IT" sz="1400" dirty="0" smtClean="0">
              <a:hlinkClick r:id="rId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085184"/>
            <a:ext cx="908373" cy="90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1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70C0"/>
                </a:solidFill>
              </a:rPr>
              <a:t>LA NUTRIZIONE 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ANIMALI ERBIVORI</a:t>
            </a:r>
          </a:p>
          <a:p>
            <a:r>
              <a:rPr lang="it-IT" dirty="0" smtClean="0"/>
              <a:t>ANIMALI CARNIVORI</a:t>
            </a:r>
          </a:p>
          <a:p>
            <a:r>
              <a:rPr lang="it-IT" dirty="0" smtClean="0"/>
              <a:t>ANIMALI ONNIVORI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sz="1400" dirty="0" smtClean="0">
                <a:hlinkClick r:id="rId2"/>
              </a:rPr>
              <a:t>https://www.youtube.com/watch?v=kOq6BYzqna8&amp;feature=emb_logo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853764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SOCIALITA’</a:t>
            </a:r>
            <a:endParaRPr lang="it-IT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IL CIBO E’ CULTURA</a:t>
            </a:r>
            <a:endParaRPr lang="it-IT" dirty="0"/>
          </a:p>
          <a:p>
            <a:r>
              <a:rPr lang="it-IT" dirty="0" smtClean="0"/>
              <a:t>MANGIARE IN COMPAGNIA E’ BELLO</a:t>
            </a:r>
          </a:p>
          <a:p>
            <a:r>
              <a:rPr lang="it-IT" dirty="0" smtClean="0"/>
              <a:t>TUTTI I GUSTI SONO …GUSTI</a:t>
            </a:r>
            <a:endParaRPr lang="it-IT" dirty="0"/>
          </a:p>
          <a:p>
            <a:r>
              <a:rPr lang="it-IT" sz="16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it-IT" sz="1600" dirty="0" smtClean="0">
                <a:solidFill>
                  <a:schemeClr val="tx1"/>
                </a:solidFill>
                <a:hlinkClick r:id="rId2"/>
              </a:rPr>
              <a:t>www.progettoscuolemuumuu.it/materiale-didattico-2017/infanzia/schede-alunni/1933_Bianco%20e%20nero_scheda%202.pdf</a:t>
            </a:r>
            <a:endParaRPr lang="it-IT" sz="1600" dirty="0" smtClean="0">
              <a:solidFill>
                <a:schemeClr val="tx1"/>
              </a:solidFill>
            </a:endParaRPr>
          </a:p>
          <a:p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 smtClean="0">
                <a:solidFill>
                  <a:schemeClr val="tx1"/>
                </a:solidFill>
              </a:rPr>
              <a:t>https://www.youtube.com/watch?v=2IeuqW2mdFs&amp;feature=emb_logo</a:t>
            </a:r>
            <a:endParaRPr lang="it-IT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088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NOSTRI LAVORI </a:t>
            </a:r>
            <a:endParaRPr lang="it-IT" dirty="0"/>
          </a:p>
        </p:txBody>
      </p:sp>
      <p:pic>
        <p:nvPicPr>
          <p:cNvPr id="4" name="Segnaposto contenuto 3" descr="C:\Users\Utente\Desktop\FOTO SAPERE I SAPORI\945f50e3-0d4e-4152-ac1d-01e2d08a42cd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82049"/>
            <a:ext cx="3960440" cy="4227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123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ALLA RICERCA DEI CIBI </a:t>
            </a:r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21388"/>
            <a:ext cx="3266046" cy="435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708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LEZIONE DI ALIMENTI ANIMALI</a:t>
            </a:r>
            <a:endParaRPr lang="it-IT" dirty="0"/>
          </a:p>
        </p:txBody>
      </p:sp>
      <p:pic>
        <p:nvPicPr>
          <p:cNvPr id="6146" name="Picture 2" descr="C:\Users\Utente\Desktop\SAPERE I SAPORI 1\FOTO SAPERE I SAPORI\2d899b7b-75ed-4755-aab1-1192056f355d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44" y="152717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561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ALL’OPERA </a:t>
            </a:r>
            <a:endParaRPr lang="it-I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1527175"/>
            <a:ext cx="3784048" cy="504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01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ATTIVITA’ DI COLLEGAMENTO – CONSIGLIO PER TE </a:t>
            </a:r>
            <a:endParaRPr lang="it-IT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1527175"/>
            <a:ext cx="3856056" cy="514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227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ASCOLTO ATTIVO </a:t>
            </a:r>
            <a:endParaRPr lang="it-IT" dirty="0"/>
          </a:p>
        </p:txBody>
      </p:sp>
      <p:pic>
        <p:nvPicPr>
          <p:cNvPr id="4" name="Segnaposto contenuto 3" descr="C:\Users\Utente\Desktop\FOTO SAPERE I SAPORI\d8a817d3-40d3-4ffc-b71d-6926d204a5ce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44" y="1527175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638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ASCOLTO ATTIVO </a:t>
            </a:r>
            <a:endParaRPr lang="it-IT" dirty="0"/>
          </a:p>
        </p:txBody>
      </p:sp>
      <p:pic>
        <p:nvPicPr>
          <p:cNvPr id="4" name="Segnaposto contenuto 3" descr="C:\Users\Utente\Desktop\FOTO SAPERE I SAPORI\d8a817d3-40d3-4ffc-b71d-6926d204a5ce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44" y="1527175"/>
            <a:ext cx="6096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05" y="1133474"/>
            <a:ext cx="6613095" cy="4959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655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LAVORI CON LA LIM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218" name="Picture 2" descr="C:\Users\Utente\Desktop\SAPERE I SAPORI 1\FOTO SAPERE I SAPORI\34827b58-7191-4c51-b232-c6cadffff7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408645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9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CHOCOLATE CAKE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1400" dirty="0">
                <a:hlinkClick r:id="rId2"/>
              </a:rPr>
              <a:t>https://</a:t>
            </a:r>
            <a:r>
              <a:rPr lang="it-IT" sz="1400" dirty="0" smtClean="0">
                <a:hlinkClick r:id="rId2"/>
              </a:rPr>
              <a:t>learnenglishkids.britishcouncil.org/sites/kids/files/attachment/songs-chocolate-cake-lyrics-2017.pdf</a:t>
            </a:r>
            <a:endParaRPr lang="it-IT" sz="1400" dirty="0" smtClean="0"/>
          </a:p>
          <a:p>
            <a:r>
              <a:rPr lang="it-IT" sz="1400" dirty="0">
                <a:hlinkClick r:id="rId3"/>
              </a:rPr>
              <a:t>https://</a:t>
            </a:r>
            <a:r>
              <a:rPr lang="it-IT" sz="1400" dirty="0" smtClean="0">
                <a:hlinkClick r:id="rId3"/>
              </a:rPr>
              <a:t>learnenglishkids.britishcouncil.org/songs/chocolate-cake</a:t>
            </a:r>
            <a:endParaRPr lang="it-IT" sz="1400" dirty="0" smtClean="0"/>
          </a:p>
          <a:p>
            <a:endParaRPr lang="it-IT" sz="1400" dirty="0" smtClean="0"/>
          </a:p>
          <a:p>
            <a:r>
              <a:rPr lang="en-US" sz="1400" dirty="0"/>
              <a:t>Words have rhythms</a:t>
            </a:r>
          </a:p>
          <a:p>
            <a:r>
              <a:rPr lang="en-US" sz="1400" dirty="0"/>
              <a:t>We can use our sticks and drums</a:t>
            </a:r>
          </a:p>
          <a:p>
            <a:r>
              <a:rPr lang="en-US" sz="1400" dirty="0"/>
              <a:t>To tap out the rhythms of the words</a:t>
            </a:r>
          </a:p>
          <a:p>
            <a:r>
              <a:rPr lang="en-US" sz="1400" dirty="0"/>
              <a:t>Let’s tap out the rhythms of a really delicious meal.</a:t>
            </a:r>
          </a:p>
          <a:p>
            <a:r>
              <a:rPr lang="en-US" sz="1400" dirty="0"/>
              <a:t>What shall we start with?</a:t>
            </a:r>
          </a:p>
          <a:p>
            <a:r>
              <a:rPr lang="en-US" sz="1400" dirty="0"/>
              <a:t>How about …?</a:t>
            </a:r>
          </a:p>
          <a:p>
            <a:r>
              <a:rPr lang="en-US" sz="1400" b="1" dirty="0"/>
              <a:t>Chicken rice and peas</a:t>
            </a:r>
            <a:r>
              <a:rPr lang="en-US" sz="1400" dirty="0"/>
              <a:t>, chicken rice and peas</a:t>
            </a:r>
          </a:p>
          <a:p>
            <a:r>
              <a:rPr lang="en-US" sz="1400" dirty="0"/>
              <a:t>Chicken rice and peas, chicken rice and peas</a:t>
            </a:r>
          </a:p>
          <a:p>
            <a:r>
              <a:rPr lang="en-US" sz="1400" dirty="0"/>
              <a:t>Chicken rice and peas, chicken rice and peas</a:t>
            </a:r>
          </a:p>
          <a:p>
            <a:r>
              <a:rPr lang="en-US" sz="1400" dirty="0"/>
              <a:t>Hands up who likes chicken rice and peas</a:t>
            </a:r>
          </a:p>
          <a:p>
            <a:r>
              <a:rPr lang="en-US" sz="1400" dirty="0"/>
              <a:t>Yummy, yummy, yummy</a:t>
            </a:r>
          </a:p>
          <a:p>
            <a:r>
              <a:rPr lang="en-US" sz="1400" dirty="0"/>
              <a:t>Put it in my </a:t>
            </a:r>
            <a:r>
              <a:rPr lang="en-US" sz="1400" b="1" dirty="0"/>
              <a:t>tummy</a:t>
            </a:r>
          </a:p>
          <a:p>
            <a:r>
              <a:rPr lang="en-US" sz="1400" dirty="0"/>
              <a:t>I like, you like, chicken rice and peas.</a:t>
            </a:r>
          </a:p>
          <a:p>
            <a:r>
              <a:rPr lang="en-US" sz="1400" dirty="0"/>
              <a:t>Chicken rice and peas, chicken rice and peas</a:t>
            </a:r>
          </a:p>
          <a:p>
            <a:r>
              <a:rPr lang="en-US" sz="1400" b="1" dirty="0"/>
              <a:t>Hands</a:t>
            </a:r>
            <a:r>
              <a:rPr lang="en-US" sz="1400" dirty="0"/>
              <a:t> up who likes chicken rice and peas</a:t>
            </a:r>
          </a:p>
          <a:p>
            <a:r>
              <a:rPr lang="en-US" sz="1400" dirty="0"/>
              <a:t>Yummy, yummy, yummy</a:t>
            </a:r>
          </a:p>
          <a:p>
            <a:r>
              <a:rPr lang="en-US" sz="1400" dirty="0"/>
              <a:t>Put </a:t>
            </a:r>
            <a:r>
              <a:rPr lang="en-US" sz="1400" dirty="0" smtClean="0"/>
              <a:t>it </a:t>
            </a:r>
            <a:r>
              <a:rPr lang="en-US" sz="1400" dirty="0"/>
              <a:t>in my </a:t>
            </a:r>
            <a:r>
              <a:rPr lang="en-US" sz="1400" dirty="0" smtClean="0"/>
              <a:t>tummy</a:t>
            </a:r>
          </a:p>
          <a:p>
            <a:r>
              <a:rPr lang="en-US" sz="1400" dirty="0" smtClean="0"/>
              <a:t>I like, you like, chicken rice and peas.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0528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CHOCOLATE CAKE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learnenglishkids.britishcouncil.org/sites/kids/files/attachment/songs-chocolate-cake-worksheet-2017.pdf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b="1" dirty="0" smtClean="0"/>
              <a:t>PEAS                                                    RICE </a:t>
            </a:r>
          </a:p>
          <a:p>
            <a:r>
              <a:rPr lang="en-US" sz="1400" dirty="0" smtClean="0"/>
              <a:t>                                                                                                          </a:t>
            </a:r>
            <a:r>
              <a:rPr lang="en-US" sz="1400" b="1" dirty="0" smtClean="0"/>
              <a:t>CHICKEN</a:t>
            </a:r>
            <a:r>
              <a:rPr lang="en-US" sz="1400" dirty="0" smtClean="0"/>
              <a:t>                 </a:t>
            </a:r>
            <a:r>
              <a:rPr lang="en-US" sz="1400" b="1" dirty="0" smtClean="0"/>
              <a:t>CHOCOLATE CAKE</a:t>
            </a:r>
          </a:p>
          <a:p>
            <a:r>
              <a:rPr lang="en-US" sz="1400" dirty="0" smtClean="0"/>
              <a:t>                                                                                                  																					</a:t>
            </a:r>
            <a:endParaRPr lang="en-US" sz="14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1635382" cy="180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628" y="2780262"/>
            <a:ext cx="1739629" cy="137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4853"/>
            <a:ext cx="1425756" cy="106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2847699"/>
            <a:ext cx="1368152" cy="205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600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NOSTRE RICETTE…ALLA SCOPERTA DELLE TRADIZIONI GASTRONOMICHE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PASTA E PATATE IN TORTIERA</a:t>
            </a:r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40" y="2636838"/>
            <a:ext cx="4451652" cy="317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9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NOSTRE RICETTE…ALLA SCOPERTA DELLE TRADIZIONI GASTRONOMICHE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ZEPPOLE COTTE CON I «DIAVOLILLI»</a:t>
            </a:r>
          </a:p>
          <a:p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052" y="2209799"/>
            <a:ext cx="4845163" cy="4089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95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NOSTRE RICETTE…ALLA SCOPERTA DELLE TRADIZIONI GASTRONOMICHE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MELANZANE CON IL CIOCCOLATO</a:t>
            </a:r>
          </a:p>
          <a:p>
            <a:r>
              <a:rPr lang="it-IT" dirty="0" smtClean="0"/>
              <a:t>MULIGNAN CA’ CIUCCULAT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924" y="2855913"/>
            <a:ext cx="3350220" cy="251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22" y="2855914"/>
            <a:ext cx="3410994" cy="251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SAPERE I SAPORI…SAPORI DA SAPERE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LE SPEZIE</a:t>
            </a:r>
          </a:p>
          <a:p>
            <a:r>
              <a:rPr lang="it-IT" dirty="0" smtClean="0"/>
              <a:t>IL PREZZEMOLO</a:t>
            </a:r>
          </a:p>
          <a:p>
            <a:r>
              <a:rPr lang="it-IT" dirty="0" smtClean="0"/>
              <a:t>IL BASILICO </a:t>
            </a:r>
          </a:p>
          <a:p>
            <a:r>
              <a:rPr lang="it-IT" dirty="0" smtClean="0"/>
              <a:t>LA MENTA</a:t>
            </a:r>
          </a:p>
          <a:p>
            <a:r>
              <a:rPr lang="it-IT" dirty="0" smtClean="0"/>
              <a:t>IL PEPERONCINO</a:t>
            </a:r>
          </a:p>
          <a:p>
            <a:r>
              <a:rPr lang="it-IT" dirty="0" smtClean="0"/>
              <a:t>L’ORIGANO</a:t>
            </a:r>
          </a:p>
          <a:p>
            <a:r>
              <a:rPr lang="it-IT" dirty="0" smtClean="0"/>
              <a:t>IL ROSMARINO</a:t>
            </a:r>
            <a:endParaRPr lang="it-IT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285" y="3501008"/>
            <a:ext cx="2326027" cy="294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17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Grazie per l’attenzione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BUON APPETITO!!!!!!!!!!!!!!!!!!!!!!!!!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74843"/>
            <a:ext cx="2087138" cy="213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87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196</TotalTime>
  <Words>593</Words>
  <Application>Microsoft Office PowerPoint</Application>
  <PresentationFormat>Presentazione su schermo (4:3)</PresentationFormat>
  <Paragraphs>136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Città</vt:lpstr>
      <vt:lpstr>Presentazione standard di PowerPoint</vt:lpstr>
      <vt:lpstr>FINALITA’ DEL PERCORSO DIDATTICO</vt:lpstr>
      <vt:lpstr>FINALITA’ DEL PERCORSO DIDATTICO</vt:lpstr>
      <vt:lpstr>OBIETTIVI DEL MODULO </vt:lpstr>
      <vt:lpstr>ATTIVITA’ LABORATORIALI </vt:lpstr>
      <vt:lpstr>I NOSTRI ALUNNI </vt:lpstr>
      <vt:lpstr>DESCRIZIONE DEL MODULO </vt:lpstr>
      <vt:lpstr>I SENSI E L’ALIMENTAZIONE </vt:lpstr>
      <vt:lpstr>LA NUTRIZIONE </vt:lpstr>
      <vt:lpstr>LA SOCIALITA’</vt:lpstr>
      <vt:lpstr>I NOSTRI LAVORI </vt:lpstr>
      <vt:lpstr>ALLA RICERCA DEI CIBI </vt:lpstr>
      <vt:lpstr>A LEZIONE DI ALIMENTI ANIMALI</vt:lpstr>
      <vt:lpstr>ALL’OPERA </vt:lpstr>
      <vt:lpstr>ATTIVITA’ DI COLLEGAMENTO – CONSIGLIO PER TE </vt:lpstr>
      <vt:lpstr>ASCOLTO ATTIVO </vt:lpstr>
      <vt:lpstr>ASCOLTO ATTIVO </vt:lpstr>
      <vt:lpstr>LAVORI CON LA LIM </vt:lpstr>
      <vt:lpstr>CHOCOLATE CAKE</vt:lpstr>
      <vt:lpstr>CHOCOLATE CAKE</vt:lpstr>
      <vt:lpstr>LE NOSTRE RICETTE…ALLA SCOPERTA DELLE TRADIZIONI GASTRONOMICHE</vt:lpstr>
      <vt:lpstr>LE NOSTRE RICETTE…ALLA SCOPERTA DELLE TRADIZIONI GASTRONOMICHE</vt:lpstr>
      <vt:lpstr>LE NOSTRE RICETTE…ALLA SCOPERTA DELLE TRADIZIONI GASTRONOMICHE</vt:lpstr>
      <vt:lpstr>SAPERE I SAPORI…SAPORI DA SAPERE </vt:lpstr>
      <vt:lpstr>Grazie per l’attenzione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UGO</dc:creator>
  <cp:lastModifiedBy>Rocco Aliberti</cp:lastModifiedBy>
  <cp:revision>12</cp:revision>
  <dcterms:created xsi:type="dcterms:W3CDTF">2019-12-05T18:47:30Z</dcterms:created>
  <dcterms:modified xsi:type="dcterms:W3CDTF">2019-12-11T07:34:21Z</dcterms:modified>
</cp:coreProperties>
</file>